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8"/>
  </p:notesMasterIdLst>
  <p:sldIdLst>
    <p:sldId id="256" r:id="rId2"/>
    <p:sldId id="296" r:id="rId3"/>
    <p:sldId id="297" r:id="rId4"/>
    <p:sldId id="259" r:id="rId5"/>
    <p:sldId id="258" r:id="rId6"/>
    <p:sldId id="268" r:id="rId7"/>
    <p:sldId id="264" r:id="rId8"/>
    <p:sldId id="26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5" r:id="rId33"/>
    <p:sldId id="265" r:id="rId34"/>
    <p:sldId id="298" r:id="rId35"/>
    <p:sldId id="299" r:id="rId36"/>
    <p:sldId id="269" r:id="rId3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98A"/>
    <a:srgbClr val="1B9E77"/>
    <a:srgbClr val="7570B3"/>
    <a:srgbClr val="BD0026"/>
    <a:srgbClr val="F03B20"/>
    <a:srgbClr val="FD8D3C"/>
    <a:srgbClr val="FECC5C"/>
    <a:srgbClr val="FFFFB2"/>
    <a:srgbClr val="E31A1C"/>
    <a:srgbClr val="FC4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09"/>
    <p:restoredTop sz="68132"/>
  </p:normalViewPr>
  <p:slideViewPr>
    <p:cSldViewPr snapToGrid="0" snapToObjects="1">
      <p:cViewPr varScale="1">
        <p:scale>
          <a:sx n="57" d="100"/>
          <a:sy n="57" d="100"/>
        </p:scale>
        <p:origin x="168" y="864"/>
      </p:cViewPr>
      <p:guideLst>
        <p:guide orient="horz" pos="180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Relationship Id="rId2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Relationship Id="rId2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04424708744585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2">
                  <c:v>2.3378628009E10</c:v>
                </c:pt>
                <c:pt idx="13">
                  <c:v>2.5352757518E10</c:v>
                </c:pt>
                <c:pt idx="14">
                  <c:v>2.5620370017E10</c:v>
                </c:pt>
                <c:pt idx="15">
                  <c:v>2.8483515604E10</c:v>
                </c:pt>
                <c:pt idx="16">
                  <c:v>3.006552926E10</c:v>
                </c:pt>
                <c:pt idx="17">
                  <c:v>3.4196594612E10</c:v>
                </c:pt>
                <c:pt idx="18">
                  <c:v>3.5431559621E10</c:v>
                </c:pt>
                <c:pt idx="19">
                  <c:v>4.2879503311E10</c:v>
                </c:pt>
                <c:pt idx="20">
                  <c:v>4.6495656382E10</c:v>
                </c:pt>
                <c:pt idx="21">
                  <c:v>4.9338254431E10</c:v>
                </c:pt>
                <c:pt idx="22">
                  <c:v>5.6460103814E10</c:v>
                </c:pt>
                <c:pt idx="23">
                  <c:v>5.7566226636E10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B9E77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2">
                  <c:v>1.6914473907E10</c:v>
                </c:pt>
                <c:pt idx="3">
                  <c:v>1.7790472329E10</c:v>
                </c:pt>
                <c:pt idx="4">
                  <c:v>1.9151965989E10</c:v>
                </c:pt>
                <c:pt idx="5">
                  <c:v>2.0253206961E10</c:v>
                </c:pt>
                <c:pt idx="6">
                  <c:v>2.1144348067E10</c:v>
                </c:pt>
                <c:pt idx="7">
                  <c:v>2.1524946333E10</c:v>
                </c:pt>
                <c:pt idx="8">
                  <c:v>2.2889039012E10</c:v>
                </c:pt>
                <c:pt idx="9">
                  <c:v>2.2075641094E10</c:v>
                </c:pt>
                <c:pt idx="10">
                  <c:v>2.2681144449E10</c:v>
                </c:pt>
                <c:pt idx="11">
                  <c:v>2.38607778E10</c:v>
                </c:pt>
                <c:pt idx="12">
                  <c:v>2.5268563691E10</c:v>
                </c:pt>
                <c:pt idx="13">
                  <c:v>2.5420175073E10</c:v>
                </c:pt>
                <c:pt idx="14">
                  <c:v>2.7174167154E10</c:v>
                </c:pt>
                <c:pt idx="15">
                  <c:v>2.8858965517E10</c:v>
                </c:pt>
                <c:pt idx="16">
                  <c:v>3.0301913793E10</c:v>
                </c:pt>
                <c:pt idx="17">
                  <c:v>3.2029122878E10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my_afg</c:v>
                </c:pt>
              </c:strCache>
            </c:strRef>
          </c:tx>
          <c:spPr>
            <a:ln w="63500">
              <a:solidFill>
                <a:srgbClr val="E7298A"/>
              </a:solidFill>
              <a:prstDash val="sysDot"/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my_syr</c:v>
                </c:pt>
              </c:strCache>
            </c:strRef>
          </c:tx>
          <c:spPr>
            <a:ln w="63500">
              <a:solidFill>
                <a:srgbClr val="1B9E77"/>
              </a:solidFill>
              <a:prstDash val="sysDot"/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3970496"/>
        <c:axId val="-2084557008"/>
      </c:scatterChart>
      <c:valAx>
        <c:axId val="-2083970496"/>
        <c:scaling>
          <c:orientation val="minMax"/>
          <c:max val="2013.0"/>
          <c:min val="1992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2084557008"/>
        <c:crosses val="autoZero"/>
        <c:crossBetween val="midCat"/>
      </c:valAx>
      <c:valAx>
        <c:axId val="-2084557008"/>
        <c:scaling>
          <c:orientation val="minMax"/>
          <c:max val="6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-2083970496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04424708744585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2">
                  <c:v>2.3378628009E10</c:v>
                </c:pt>
                <c:pt idx="13">
                  <c:v>2.5352757518E10</c:v>
                </c:pt>
                <c:pt idx="14">
                  <c:v>2.5620370017E10</c:v>
                </c:pt>
                <c:pt idx="15">
                  <c:v>2.8483515604E10</c:v>
                </c:pt>
                <c:pt idx="16">
                  <c:v>3.006552926E10</c:v>
                </c:pt>
                <c:pt idx="17">
                  <c:v>3.4196594612E10</c:v>
                </c:pt>
                <c:pt idx="18">
                  <c:v>3.5431559621E10</c:v>
                </c:pt>
                <c:pt idx="19">
                  <c:v>4.2879503311E10</c:v>
                </c:pt>
                <c:pt idx="20">
                  <c:v>4.6495656382E10</c:v>
                </c:pt>
                <c:pt idx="21">
                  <c:v>4.9338254431E10</c:v>
                </c:pt>
                <c:pt idx="22">
                  <c:v>5.6460103814E10</c:v>
                </c:pt>
                <c:pt idx="23">
                  <c:v>5.7566226636E10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B9E77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2">
                  <c:v>1.6914473907E10</c:v>
                </c:pt>
                <c:pt idx="3">
                  <c:v>1.7790472329E10</c:v>
                </c:pt>
                <c:pt idx="4">
                  <c:v>1.9151965989E10</c:v>
                </c:pt>
                <c:pt idx="5">
                  <c:v>2.0253206961E10</c:v>
                </c:pt>
                <c:pt idx="6">
                  <c:v>2.1144348067E10</c:v>
                </c:pt>
                <c:pt idx="7">
                  <c:v>2.1524946333E10</c:v>
                </c:pt>
                <c:pt idx="8">
                  <c:v>2.2889039012E10</c:v>
                </c:pt>
                <c:pt idx="9">
                  <c:v>2.2075641094E10</c:v>
                </c:pt>
                <c:pt idx="10">
                  <c:v>2.2681144449E10</c:v>
                </c:pt>
                <c:pt idx="11">
                  <c:v>2.38607778E10</c:v>
                </c:pt>
                <c:pt idx="12">
                  <c:v>2.5268563691E10</c:v>
                </c:pt>
                <c:pt idx="13">
                  <c:v>2.5420175073E10</c:v>
                </c:pt>
                <c:pt idx="14">
                  <c:v>2.7174167154E10</c:v>
                </c:pt>
                <c:pt idx="15">
                  <c:v>2.8858965517E10</c:v>
                </c:pt>
                <c:pt idx="16">
                  <c:v>3.0301913793E10</c:v>
                </c:pt>
                <c:pt idx="17">
                  <c:v>3.2029122878E10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my_afg</c:v>
                </c:pt>
              </c:strCache>
            </c:strRef>
          </c:tx>
          <c:spPr>
            <a:ln w="63500">
              <a:solidFill>
                <a:srgbClr val="E7298A"/>
              </a:solidFill>
              <a:prstDash val="sysDot"/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my_syr</c:v>
                </c:pt>
              </c:strCache>
            </c:strRef>
          </c:tx>
          <c:spPr>
            <a:ln w="63500">
              <a:solidFill>
                <a:srgbClr val="1B9E77"/>
              </a:solidFill>
              <a:prstDash val="sysDot"/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4390224"/>
        <c:axId val="-2086639536"/>
      </c:scatterChart>
      <c:valAx>
        <c:axId val="-2084390224"/>
        <c:scaling>
          <c:orientation val="minMax"/>
          <c:max val="2013.0"/>
          <c:min val="1992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2086639536"/>
        <c:crosses val="autoZero"/>
        <c:crossBetween val="midCat"/>
      </c:valAx>
      <c:valAx>
        <c:axId val="-2086639536"/>
        <c:scaling>
          <c:orientation val="minMax"/>
          <c:max val="6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-2084390224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04424708744585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2">
                  <c:v>2.3378628009E10</c:v>
                </c:pt>
                <c:pt idx="13">
                  <c:v>2.5352757518E10</c:v>
                </c:pt>
                <c:pt idx="14">
                  <c:v>2.5620370017E10</c:v>
                </c:pt>
                <c:pt idx="15">
                  <c:v>2.8483515604E10</c:v>
                </c:pt>
                <c:pt idx="16">
                  <c:v>3.006552926E10</c:v>
                </c:pt>
                <c:pt idx="17">
                  <c:v>3.4196594612E10</c:v>
                </c:pt>
                <c:pt idx="18">
                  <c:v>3.5431559621E10</c:v>
                </c:pt>
                <c:pt idx="19">
                  <c:v>4.2879503311E10</c:v>
                </c:pt>
                <c:pt idx="20">
                  <c:v>4.6495656382E10</c:v>
                </c:pt>
                <c:pt idx="21">
                  <c:v>4.9338254431E10</c:v>
                </c:pt>
                <c:pt idx="22">
                  <c:v>5.6460103814E10</c:v>
                </c:pt>
                <c:pt idx="23">
                  <c:v>5.7566226636E10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B9E77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2">
                  <c:v>1.6914473907E10</c:v>
                </c:pt>
                <c:pt idx="3">
                  <c:v>1.7790472329E10</c:v>
                </c:pt>
                <c:pt idx="4">
                  <c:v>1.9151965989E10</c:v>
                </c:pt>
                <c:pt idx="5">
                  <c:v>2.0253206961E10</c:v>
                </c:pt>
                <c:pt idx="6">
                  <c:v>2.1144348067E10</c:v>
                </c:pt>
                <c:pt idx="7">
                  <c:v>2.1524946333E10</c:v>
                </c:pt>
                <c:pt idx="8">
                  <c:v>2.2889039012E10</c:v>
                </c:pt>
                <c:pt idx="9">
                  <c:v>2.2075641094E10</c:v>
                </c:pt>
                <c:pt idx="10">
                  <c:v>2.2681144449E10</c:v>
                </c:pt>
                <c:pt idx="11">
                  <c:v>2.38607778E10</c:v>
                </c:pt>
                <c:pt idx="12">
                  <c:v>2.5268563691E10</c:v>
                </c:pt>
                <c:pt idx="13">
                  <c:v>2.5420175073E10</c:v>
                </c:pt>
                <c:pt idx="14">
                  <c:v>2.7174167154E10</c:v>
                </c:pt>
                <c:pt idx="15">
                  <c:v>2.8858965517E10</c:v>
                </c:pt>
                <c:pt idx="16">
                  <c:v>3.0301913793E10</c:v>
                </c:pt>
                <c:pt idx="17">
                  <c:v>3.2029122878E10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my_afg</c:v>
                </c:pt>
              </c:strCache>
            </c:strRef>
          </c:tx>
          <c:spPr>
            <a:ln w="63500">
              <a:solidFill>
                <a:srgbClr val="E7298A"/>
              </a:solidFill>
              <a:prstDash val="sysDot"/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my_syr</c:v>
                </c:pt>
              </c:strCache>
            </c:strRef>
          </c:tx>
          <c:spPr>
            <a:ln w="63500">
              <a:solidFill>
                <a:srgbClr val="1B9E77"/>
              </a:solidFill>
              <a:prstDash val="sysDot"/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6955104"/>
        <c:axId val="-2116953680"/>
      </c:scatterChart>
      <c:valAx>
        <c:axId val="-2116955104"/>
        <c:scaling>
          <c:orientation val="minMax"/>
          <c:max val="2013.0"/>
          <c:min val="1992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2116953680"/>
        <c:crosses val="autoZero"/>
        <c:crossBetween val="midCat"/>
      </c:valAx>
      <c:valAx>
        <c:axId val="-2116953680"/>
        <c:scaling>
          <c:orientation val="minMax"/>
          <c:max val="6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-2116955104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04424708744585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2">
                  <c:v>2.3378628009E10</c:v>
                </c:pt>
                <c:pt idx="13">
                  <c:v>2.5352757518E10</c:v>
                </c:pt>
                <c:pt idx="14">
                  <c:v>2.5620370017E10</c:v>
                </c:pt>
                <c:pt idx="15">
                  <c:v>2.8483515604E10</c:v>
                </c:pt>
                <c:pt idx="16">
                  <c:v>3.006552926E10</c:v>
                </c:pt>
                <c:pt idx="17">
                  <c:v>3.4196594612E10</c:v>
                </c:pt>
                <c:pt idx="18">
                  <c:v>3.5431559621E10</c:v>
                </c:pt>
                <c:pt idx="19">
                  <c:v>4.2879503311E10</c:v>
                </c:pt>
                <c:pt idx="20">
                  <c:v>4.6495656382E10</c:v>
                </c:pt>
                <c:pt idx="21">
                  <c:v>4.9338254431E10</c:v>
                </c:pt>
                <c:pt idx="22">
                  <c:v>5.6460103814E10</c:v>
                </c:pt>
                <c:pt idx="23">
                  <c:v>5.7566226636E10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B9E77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2">
                  <c:v>1.6914473907E10</c:v>
                </c:pt>
                <c:pt idx="3">
                  <c:v>1.7790472329E10</c:v>
                </c:pt>
                <c:pt idx="4">
                  <c:v>1.9151965989E10</c:v>
                </c:pt>
                <c:pt idx="5">
                  <c:v>2.0253206961E10</c:v>
                </c:pt>
                <c:pt idx="6">
                  <c:v>2.1144348067E10</c:v>
                </c:pt>
                <c:pt idx="7">
                  <c:v>2.1524946333E10</c:v>
                </c:pt>
                <c:pt idx="8">
                  <c:v>2.2889039012E10</c:v>
                </c:pt>
                <c:pt idx="9">
                  <c:v>2.2075641094E10</c:v>
                </c:pt>
                <c:pt idx="10">
                  <c:v>2.2681144449E10</c:v>
                </c:pt>
                <c:pt idx="11">
                  <c:v>2.38607778E10</c:v>
                </c:pt>
                <c:pt idx="12">
                  <c:v>2.5268563691E10</c:v>
                </c:pt>
                <c:pt idx="13">
                  <c:v>2.5420175073E10</c:v>
                </c:pt>
                <c:pt idx="14">
                  <c:v>2.7174167154E10</c:v>
                </c:pt>
                <c:pt idx="15">
                  <c:v>2.8858965517E10</c:v>
                </c:pt>
                <c:pt idx="16">
                  <c:v>3.0301913793E10</c:v>
                </c:pt>
                <c:pt idx="17">
                  <c:v>3.2029122878E10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my_afg</c:v>
                </c:pt>
              </c:strCache>
            </c:strRef>
          </c:tx>
          <c:spPr>
            <a:ln w="63500">
              <a:solidFill>
                <a:srgbClr val="E7298A"/>
              </a:solidFill>
              <a:prstDash val="sysDot"/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  <c:pt idx="2">
                  <c:v>1.95364462145142E10</c:v>
                </c:pt>
                <c:pt idx="3">
                  <c:v>1.81116653918605E10</c:v>
                </c:pt>
                <c:pt idx="4">
                  <c:v>1.84349654558027E10</c:v>
                </c:pt>
                <c:pt idx="5">
                  <c:v>1.99166863292843E10</c:v>
                </c:pt>
                <c:pt idx="6">
                  <c:v>1.99043173294844E10</c:v>
                </c:pt>
                <c:pt idx="7">
                  <c:v>1.8601200548038E10</c:v>
                </c:pt>
                <c:pt idx="8">
                  <c:v>2.0358344925869E10</c:v>
                </c:pt>
                <c:pt idx="9">
                  <c:v>1.89240740947449E10</c:v>
                </c:pt>
                <c:pt idx="10">
                  <c:v>2.06073243616418E10</c:v>
                </c:pt>
                <c:pt idx="11">
                  <c:v>1.92942910545028E10</c:v>
                </c:pt>
                <c:pt idx="12">
                  <c:v>2.3378628009E10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my_syr</c:v>
                </c:pt>
              </c:strCache>
            </c:strRef>
          </c:tx>
          <c:spPr>
            <a:ln w="63500">
              <a:solidFill>
                <a:srgbClr val="1B9E77"/>
              </a:solidFill>
              <a:prstDash val="sysDot"/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  <c:pt idx="17">
                  <c:v>3.2029122878E10</c:v>
                </c:pt>
                <c:pt idx="18">
                  <c:v>3.28817107579396E10</c:v>
                </c:pt>
                <c:pt idx="19">
                  <c:v>3.28817107579396E10</c:v>
                </c:pt>
                <c:pt idx="20">
                  <c:v>3.45868865178188E10</c:v>
                </c:pt>
                <c:pt idx="21">
                  <c:v>2.99899697999885E10</c:v>
                </c:pt>
                <c:pt idx="22">
                  <c:v>2.58486997639632E10</c:v>
                </c:pt>
                <c:pt idx="23">
                  <c:v>1.95480510119517E10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8019104"/>
        <c:axId val="-2114316848"/>
      </c:scatterChart>
      <c:valAx>
        <c:axId val="-2118019104"/>
        <c:scaling>
          <c:orientation val="minMax"/>
          <c:max val="2013.0"/>
          <c:min val="1992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2114316848"/>
        <c:crosses val="autoZero"/>
        <c:crossBetween val="midCat"/>
      </c:valAx>
      <c:valAx>
        <c:axId val="-2114316848"/>
        <c:scaling>
          <c:orientation val="minMax"/>
          <c:max val="6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-2118019104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0.69157</cdr:x>
      <cdr:y>0.47674</cdr:y>
    </cdr:from>
    <cdr:to>
      <cdr:x>0.94325</cdr:x>
      <cdr:y>0.58675</cdr:y>
    </cdr:to>
    <cdr:sp macro="" textlink="">
      <cdr:nvSpPr>
        <cdr:cNvPr id="2" name="Oval 1"/>
        <cdr:cNvSpPr/>
      </cdr:nvSpPr>
      <cdr:spPr>
        <a:xfrm xmlns:a="http://schemas.openxmlformats.org/drawingml/2006/main" rot="1315461">
          <a:off x="4894934" y="1678165"/>
          <a:ext cx="1781338" cy="38727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1B9E77"/>
          </a:solidFill>
          <a:prstDash val="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0.13291</cdr:x>
      <cdr:y>0.62224</cdr:y>
    </cdr:from>
    <cdr:to>
      <cdr:x>0.49882</cdr:x>
      <cdr:y>0.73226</cdr:y>
    </cdr:to>
    <cdr:sp macro="" textlink="">
      <cdr:nvSpPr>
        <cdr:cNvPr id="3" name="Oval 2"/>
        <cdr:cNvSpPr/>
      </cdr:nvSpPr>
      <cdr:spPr>
        <a:xfrm xmlns:a="http://schemas.openxmlformats.org/drawingml/2006/main" rot="20758874">
          <a:off x="940741" y="2190357"/>
          <a:ext cx="2589910" cy="38727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E7298A"/>
          </a:solidFill>
          <a:prstDash val="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0.69157</cdr:x>
      <cdr:y>0.47674</cdr:y>
    </cdr:from>
    <cdr:to>
      <cdr:x>0.94325</cdr:x>
      <cdr:y>0.58675</cdr:y>
    </cdr:to>
    <cdr:sp macro="" textlink="">
      <cdr:nvSpPr>
        <cdr:cNvPr id="2" name="Oval 1"/>
        <cdr:cNvSpPr/>
      </cdr:nvSpPr>
      <cdr:spPr>
        <a:xfrm xmlns:a="http://schemas.openxmlformats.org/drawingml/2006/main" rot="1315461">
          <a:off x="4894934" y="1678165"/>
          <a:ext cx="1781338" cy="38727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1B9E77"/>
          </a:solidFill>
          <a:prstDash val="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0.13291</cdr:x>
      <cdr:y>0.62224</cdr:y>
    </cdr:from>
    <cdr:to>
      <cdr:x>0.49882</cdr:x>
      <cdr:y>0.73226</cdr:y>
    </cdr:to>
    <cdr:sp macro="" textlink="">
      <cdr:nvSpPr>
        <cdr:cNvPr id="3" name="Oval 2"/>
        <cdr:cNvSpPr/>
      </cdr:nvSpPr>
      <cdr:spPr>
        <a:xfrm xmlns:a="http://schemas.openxmlformats.org/drawingml/2006/main" rot="20758874">
          <a:off x="940741" y="2190357"/>
          <a:ext cx="2589910" cy="38727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E7298A"/>
          </a:solidFill>
          <a:prstDash val="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5C0A-1F45-F349-B8CE-49C371E502E5}" type="datetimeFigureOut">
              <a:rPr lang="en-US" smtClean="0"/>
              <a:t>6/22/16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2578C-70BB-6240-AB82-142D7E46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8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my name is Peter</a:t>
            </a:r>
            <a:r>
              <a:rPr lang="en-US" baseline="0" dirty="0" smtClean="0"/>
              <a:t> Rasmussen and my talk is on Revealing Economic Growth Using Satellite Night Imagery</a:t>
            </a:r>
          </a:p>
          <a:p>
            <a:endParaRPr lang="en-US" baseline="0" dirty="0" smtClean="0"/>
          </a:p>
          <a:p>
            <a:r>
              <a:rPr lang="en-US" sz="1200" dirty="0" smtClean="0"/>
              <a:t>Having worked in</a:t>
            </a:r>
            <a:r>
              <a:rPr lang="en-US" sz="1200" baseline="0" dirty="0" smtClean="0"/>
              <a:t> multiple Sub-Saharan African countries,</a:t>
            </a:r>
          </a:p>
          <a:p>
            <a:r>
              <a:rPr lang="en-US" sz="1200" baseline="0" dirty="0" smtClean="0"/>
              <a:t>I can attest to fact that socioeconomic data that is readily available in places like the US – that we take for granted - is often not there in emerging markets</a:t>
            </a:r>
            <a:endParaRPr lang="en-US" sz="1200" dirty="0" smtClean="0"/>
          </a:p>
          <a:p>
            <a:r>
              <a:rPr lang="en-US" sz="1200" dirty="0" smtClean="0"/>
              <a:t>This is because traditional means of getting socioeconomic data can be imprecise or unavailable</a:t>
            </a:r>
          </a:p>
          <a:p>
            <a:r>
              <a:rPr lang="en-US" sz="1200" dirty="0" smtClean="0"/>
              <a:t>For certain countries, it can be</a:t>
            </a:r>
            <a:r>
              <a:rPr lang="en-US" sz="1200" baseline="0" dirty="0" smtClean="0"/>
              <a:t> difficult to even get country-level data, let alone</a:t>
            </a:r>
            <a:r>
              <a:rPr lang="en-US" sz="1200" dirty="0" smtClean="0"/>
              <a:t> subnational data at the provincial</a:t>
            </a:r>
            <a:r>
              <a:rPr lang="en-US" sz="1200" baseline="0" dirty="0" smtClean="0"/>
              <a:t> and city levels</a:t>
            </a:r>
            <a:endParaRPr lang="en-US" sz="1200" dirty="0" smtClean="0"/>
          </a:p>
          <a:p>
            <a:r>
              <a:rPr lang="en-US" sz="1200" dirty="0" smtClean="0"/>
              <a:t>And getting good data is important</a:t>
            </a:r>
          </a:p>
          <a:p>
            <a:r>
              <a:rPr lang="en-US" sz="1200" dirty="0" smtClean="0"/>
              <a:t>For instance, GDP data is valuable to governments to make policy,</a:t>
            </a:r>
            <a:r>
              <a:rPr lang="en-US" sz="1200" baseline="0" dirty="0" smtClean="0"/>
              <a:t> investors and consultancies are interested in sizing a given market, local companies, and the aid agencies use the information to develop more targeted, impactful programs</a:t>
            </a:r>
          </a:p>
          <a:p>
            <a:r>
              <a:rPr lang="en-US" sz="1200" baseline="0" dirty="0" smtClean="0"/>
              <a:t>Currently, a lot of this information is simply unavailable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01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8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2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68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3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 let’s see an illustration of</a:t>
            </a:r>
            <a:r>
              <a:rPr lang="en-US" sz="1200" baseline="0" dirty="0" smtClean="0"/>
              <a:t> this issue using GDP data for two countries that have endured civil war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There are gaps in GDP data</a:t>
            </a:r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7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78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During times when economic</a:t>
            </a:r>
            <a:r>
              <a:rPr lang="en-US" baseline="0" dirty="0" smtClean="0"/>
              <a:t> data couldn’t be collected, the satellites were collecting imagery data from above</a:t>
            </a:r>
          </a:p>
          <a:p>
            <a:r>
              <a:rPr lang="en-US" baseline="0" dirty="0" smtClean="0"/>
              <a:t>We can use that historical data to fill in the gaps for </a:t>
            </a:r>
            <a:r>
              <a:rPr lang="en-US" baseline="0" dirty="0" err="1" smtClean="0"/>
              <a:t>gdp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We can also use current data to estimate </a:t>
            </a:r>
            <a:r>
              <a:rPr lang="en-US" baseline="0" dirty="0" err="1" smtClean="0"/>
              <a:t>gdp</a:t>
            </a:r>
            <a:r>
              <a:rPr lang="en-US" baseline="0" dirty="0" smtClean="0"/>
              <a:t> of cities in emerging markets, data which isn’t readily available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from NOAA: 1992</a:t>
            </a:r>
            <a:r>
              <a:rPr lang="en-US" baseline="0" dirty="0" smtClean="0"/>
              <a:t> to 2013</a:t>
            </a:r>
          </a:p>
          <a:p>
            <a:r>
              <a:rPr lang="en-US" baseline="0" dirty="0" smtClean="0"/>
              <a:t>GDP data from World Bank</a:t>
            </a:r>
            <a:endParaRPr lang="en-US" dirty="0" smtClean="0"/>
          </a:p>
          <a:p>
            <a:r>
              <a:rPr lang="en-US" dirty="0" smtClean="0"/>
              <a:t>250 country-level linear</a:t>
            </a:r>
            <a:r>
              <a:rPr lang="en-US" baseline="0" dirty="0" smtClean="0"/>
              <a:t> regressions to model how light intensity correlates with given country’s GDP</a:t>
            </a:r>
          </a:p>
          <a:p>
            <a:r>
              <a:rPr lang="en-US" baseline="0" dirty="0" smtClean="0"/>
              <a:t>Then, I conducted the analysis for cities with populations greater than 1 million (as of 2009) to measure GDP at the local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4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Emerging markets tend to correlate to light better than developed / industrialized markets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Correlation for developed / industrialized</a:t>
            </a:r>
            <a:r>
              <a:rPr lang="en-US" sz="1200" baseline="0" dirty="0" smtClean="0"/>
              <a:t> countries may be poorer because 1) they are already electrified, 2) institution of light pollution </a:t>
            </a:r>
            <a:r>
              <a:rPr lang="en-US" sz="1200" baseline="0" dirty="0" err="1" smtClean="0"/>
              <a:t>regs</a:t>
            </a:r>
            <a:r>
              <a:rPr lang="en-US" sz="1200" baseline="0" dirty="0" smtClean="0"/>
              <a:t>, 3) energy efficiency </a:t>
            </a:r>
            <a:r>
              <a:rPr lang="en-US" sz="1200" baseline="0" dirty="0" err="1" smtClean="0"/>
              <a:t>iniatives</a:t>
            </a:r>
            <a:endParaRPr lang="en-US" sz="120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45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see intertemporal</a:t>
            </a:r>
            <a:r>
              <a:rPr lang="en-US" baseline="0" dirty="0" smtClean="0"/>
              <a:t> night light data for Syria, Afghanistan, and Somalia</a:t>
            </a:r>
          </a:p>
          <a:p>
            <a:r>
              <a:rPr lang="en-US" baseline="0" dirty="0" smtClean="0"/>
              <a:t>We can use this information to fill in the gaps in GDP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45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Here we see how we can use light imagery data to fill those gaps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5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2100" y="-23750"/>
            <a:ext cx="1125575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Revealing Economic Growth Using Satellite Night Imagery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Peter Rasmussen</a:t>
            </a:r>
          </a:p>
        </p:txBody>
      </p:sp>
    </p:spTree>
    <p:extLst>
      <p:ext uri="{BB962C8B-B14F-4D97-AF65-F5344CB8AC3E}">
        <p14:creationId xmlns:p14="http://schemas.microsoft.com/office/powerpoint/2010/main" val="366819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1993</a:t>
            </a:r>
          </a:p>
        </p:txBody>
      </p:sp>
    </p:spTree>
    <p:extLst>
      <p:ext uri="{BB962C8B-B14F-4D97-AF65-F5344CB8AC3E}">
        <p14:creationId xmlns:p14="http://schemas.microsoft.com/office/powerpoint/2010/main" val="11543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1994</a:t>
            </a:r>
          </a:p>
        </p:txBody>
      </p:sp>
    </p:spTree>
    <p:extLst>
      <p:ext uri="{BB962C8B-B14F-4D97-AF65-F5344CB8AC3E}">
        <p14:creationId xmlns:p14="http://schemas.microsoft.com/office/powerpoint/2010/main" val="211078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1995</a:t>
            </a:r>
          </a:p>
        </p:txBody>
      </p:sp>
    </p:spTree>
    <p:extLst>
      <p:ext uri="{BB962C8B-B14F-4D97-AF65-F5344CB8AC3E}">
        <p14:creationId xmlns:p14="http://schemas.microsoft.com/office/powerpoint/2010/main" val="172163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1996</a:t>
            </a:r>
          </a:p>
        </p:txBody>
      </p:sp>
    </p:spTree>
    <p:extLst>
      <p:ext uri="{BB962C8B-B14F-4D97-AF65-F5344CB8AC3E}">
        <p14:creationId xmlns:p14="http://schemas.microsoft.com/office/powerpoint/2010/main" val="3260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1997</a:t>
            </a:r>
          </a:p>
        </p:txBody>
      </p:sp>
    </p:spTree>
    <p:extLst>
      <p:ext uri="{BB962C8B-B14F-4D97-AF65-F5344CB8AC3E}">
        <p14:creationId xmlns:p14="http://schemas.microsoft.com/office/powerpoint/2010/main" val="3923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1263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1999</a:t>
            </a:r>
          </a:p>
        </p:txBody>
      </p:sp>
    </p:spTree>
    <p:extLst>
      <p:ext uri="{BB962C8B-B14F-4D97-AF65-F5344CB8AC3E}">
        <p14:creationId xmlns:p14="http://schemas.microsoft.com/office/powerpoint/2010/main" val="4082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172910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2001</a:t>
            </a:r>
          </a:p>
        </p:txBody>
      </p:sp>
    </p:spTree>
    <p:extLst>
      <p:ext uri="{BB962C8B-B14F-4D97-AF65-F5344CB8AC3E}">
        <p14:creationId xmlns:p14="http://schemas.microsoft.com/office/powerpoint/2010/main" val="131816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9853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685693521"/>
              </p:ext>
            </p:extLst>
          </p:nvPr>
        </p:nvGraphicFramePr>
        <p:xfrm>
          <a:off x="714895" y="1905000"/>
          <a:ext cx="7077980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 15"/>
          <p:cNvSpPr/>
          <p:nvPr/>
        </p:nvSpPr>
        <p:spPr>
          <a:xfrm>
            <a:off x="714895" y="1409542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824" y="1886596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15824" y="3811942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smtClean="0">
                <a:solidFill>
                  <a:srgbClr val="1B9E77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B9E77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85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2003</a:t>
            </a:r>
          </a:p>
        </p:txBody>
      </p:sp>
    </p:spTree>
    <p:extLst>
      <p:ext uri="{BB962C8B-B14F-4D97-AF65-F5344CB8AC3E}">
        <p14:creationId xmlns:p14="http://schemas.microsoft.com/office/powerpoint/2010/main" val="21082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207949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187784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15223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2007</a:t>
            </a:r>
          </a:p>
        </p:txBody>
      </p:sp>
    </p:spTree>
    <p:extLst>
      <p:ext uri="{BB962C8B-B14F-4D97-AF65-F5344CB8AC3E}">
        <p14:creationId xmlns:p14="http://schemas.microsoft.com/office/powerpoint/2010/main" val="154677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137115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36506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35739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0966" y="4877229"/>
            <a:ext cx="2321035" cy="73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67" b="1">
                <a:solidFill>
                  <a:srgbClr val="E7298A"/>
                </a:solidFill>
              </a:rPr>
              <a:t>Civil </a:t>
            </a:r>
            <a:r>
              <a:rPr lang="en-US" sz="4167" b="1" dirty="0">
                <a:solidFill>
                  <a:srgbClr val="E7298A"/>
                </a:solidFill>
              </a:rPr>
              <a:t>War</a:t>
            </a:r>
          </a:p>
        </p:txBody>
      </p:sp>
    </p:spTree>
    <p:extLst>
      <p:ext uri="{BB962C8B-B14F-4D97-AF65-F5344CB8AC3E}">
        <p14:creationId xmlns:p14="http://schemas.microsoft.com/office/powerpoint/2010/main" val="2995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60966" y="4877229"/>
            <a:ext cx="2321035" cy="73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67" b="1">
                <a:solidFill>
                  <a:srgbClr val="E7298A"/>
                </a:solidFill>
              </a:rPr>
              <a:t>Civil </a:t>
            </a:r>
            <a:r>
              <a:rPr lang="en-US" sz="4167" b="1" dirty="0">
                <a:solidFill>
                  <a:srgbClr val="E7298A"/>
                </a:solidFill>
              </a:rPr>
              <a:t>War</a:t>
            </a:r>
          </a:p>
        </p:txBody>
      </p:sp>
    </p:spTree>
    <p:extLst>
      <p:ext uri="{BB962C8B-B14F-4D97-AF65-F5344CB8AC3E}">
        <p14:creationId xmlns:p14="http://schemas.microsoft.com/office/powerpoint/2010/main" val="11474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15" name="Chart 14"/>
          <p:cNvGraphicFramePr/>
          <p:nvPr>
            <p:extLst/>
          </p:nvPr>
        </p:nvGraphicFramePr>
        <p:xfrm>
          <a:off x="714895" y="1905000"/>
          <a:ext cx="7077980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 15"/>
          <p:cNvSpPr/>
          <p:nvPr/>
        </p:nvSpPr>
        <p:spPr>
          <a:xfrm>
            <a:off x="714895" y="1409542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824" y="1886596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15824" y="3811942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smtClean="0">
                <a:solidFill>
                  <a:srgbClr val="1B9E77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B9E77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5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2013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0966" y="4877229"/>
            <a:ext cx="2321035" cy="730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67" b="1">
                <a:solidFill>
                  <a:srgbClr val="E7298A"/>
                </a:solidFill>
              </a:rPr>
              <a:t>Civil </a:t>
            </a:r>
            <a:r>
              <a:rPr lang="en-US" sz="4167" b="1" dirty="0">
                <a:solidFill>
                  <a:srgbClr val="E7298A"/>
                </a:solidFill>
              </a:rPr>
              <a:t>War</a:t>
            </a:r>
          </a:p>
        </p:txBody>
      </p:sp>
    </p:spTree>
    <p:extLst>
      <p:ext uri="{BB962C8B-B14F-4D97-AF65-F5344CB8AC3E}">
        <p14:creationId xmlns:p14="http://schemas.microsoft.com/office/powerpoint/2010/main" val="8813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1627129854"/>
              </p:ext>
            </p:extLst>
          </p:nvPr>
        </p:nvGraphicFramePr>
        <p:xfrm>
          <a:off x="714895" y="1905000"/>
          <a:ext cx="7077980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 15"/>
          <p:cNvSpPr/>
          <p:nvPr/>
        </p:nvSpPr>
        <p:spPr>
          <a:xfrm>
            <a:off x="714895" y="1409542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15824" y="1886596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15824" y="3811942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smtClean="0">
                <a:solidFill>
                  <a:srgbClr val="1B9E77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B9E77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75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strike="sngStrike" dirty="0" smtClean="0">
                <a:latin typeface="Calibri"/>
                <a:cs typeface="Calibri"/>
              </a:rPr>
              <a:t>Issue:</a:t>
            </a:r>
            <a:r>
              <a:rPr lang="en-US" b="1" dirty="0" smtClean="0">
                <a:latin typeface="Calibri"/>
                <a:cs typeface="Calibri"/>
              </a:rPr>
              <a:t> Data </a:t>
            </a:r>
            <a:r>
              <a:rPr lang="en-US" b="1" strike="sngStrike" dirty="0" smtClean="0">
                <a:latin typeface="Calibri"/>
                <a:cs typeface="Calibri"/>
              </a:rPr>
              <a:t>gaps</a:t>
            </a:r>
            <a:r>
              <a:rPr lang="en-US" b="1" dirty="0" smtClean="0">
                <a:latin typeface="Calibri"/>
                <a:cs typeface="Calibri"/>
              </a:rPr>
              <a:t> in emerging markets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722952289"/>
              </p:ext>
            </p:extLst>
          </p:nvPr>
        </p:nvGraphicFramePr>
        <p:xfrm>
          <a:off x="714895" y="1905000"/>
          <a:ext cx="7077980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714895" y="1409542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886596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811942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smtClean="0">
                <a:solidFill>
                  <a:srgbClr val="1B9E77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B9E77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50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Where Do We Go from Here?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41176" y="1285875"/>
            <a:ext cx="7828383" cy="38862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Estimate economic growth at subnational level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Improve regression by 1) using other models and 2) introducing other spatial and non-spatial data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Use light data to estimate other spatial variables, such as population and per capita income</a:t>
            </a:r>
            <a:endParaRPr lang="en-US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3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Where Do We Go from Here?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41176" y="1285875"/>
            <a:ext cx="7828383" cy="38862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Estimate economic growth at subnational level</a:t>
            </a:r>
            <a:endParaRPr lang="en-US" sz="2800" dirty="0" smtClean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 smtClean="0"/>
              <a:t>Improve regression by 1) using other models and 2) introducing other spatial and non-spatial data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Use light data to estimate other spatial variables, such as population and per capita income</a:t>
            </a:r>
            <a:endParaRPr lang="en-US" sz="28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72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Where Do We Go from Here?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41176" y="1285875"/>
            <a:ext cx="7828383" cy="38862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Estimate economic growth at subnational level</a:t>
            </a:r>
            <a:endParaRPr lang="en-US" sz="2800" dirty="0" smtClean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Improve regression by 1) using other models and 2) introducing other spatial and non-spatial data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Use light data to estimate other spatial variables, such as population and per capita income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14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Thank You!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9" y="3497050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2684" r="1917"/>
          <a:stretch/>
        </p:blipFill>
        <p:spPr>
          <a:xfrm>
            <a:off x="668059" y="4648287"/>
            <a:ext cx="914400" cy="891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998" t="18993" r="2597" b="17813"/>
          <a:stretch/>
        </p:blipFill>
        <p:spPr>
          <a:xfrm>
            <a:off x="667244" y="2581273"/>
            <a:ext cx="914400" cy="60568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55821" y="1216990"/>
            <a:ext cx="914400" cy="1098697"/>
          </a:xfrm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3900" b="1" dirty="0" smtClean="0"/>
              <a:t>Blog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05709"/>
              </p:ext>
            </p:extLst>
          </p:nvPr>
        </p:nvGraphicFramePr>
        <p:xfrm>
          <a:off x="1597479" y="1187073"/>
          <a:ext cx="6784950" cy="4352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4950"/>
              </a:tblGrid>
              <a:tr h="1088134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solidFill>
                            <a:srgbClr val="E7298A"/>
                          </a:solidFill>
                        </a:rPr>
                        <a:t>pgr-me.github.io</a:t>
                      </a:r>
                      <a:endParaRPr lang="en-US" sz="3200" b="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peter.gray.rasmussen@gmail.com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pgr-me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petergrayrasmussen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-505219" y="1181365"/>
            <a:ext cx="0" cy="4720671"/>
          </a:xfrm>
          <a:prstGeom prst="line">
            <a:avLst/>
          </a:prstGeom>
          <a:ln>
            <a:solidFill>
              <a:srgbClr val="E72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6249" y="2467551"/>
            <a:ext cx="778430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000" dirty="0" smtClean="0">
                <a:latin typeface="Calibri"/>
                <a:cs typeface="Calibri"/>
              </a:rPr>
              <a:t>How </a:t>
            </a:r>
            <a:r>
              <a:rPr lang="en-US" sz="3000" dirty="0">
                <a:latin typeface="Calibri"/>
                <a:cs typeface="Calibri"/>
              </a:rPr>
              <a:t>do we measure economic growth in places where statistics are imprecise or unavailable?</a:t>
            </a:r>
          </a:p>
        </p:txBody>
      </p:sp>
    </p:spTree>
    <p:extLst>
      <p:ext uri="{BB962C8B-B14F-4D97-AF65-F5344CB8AC3E}">
        <p14:creationId xmlns:p14="http://schemas.microsoft.com/office/powerpoint/2010/main" val="380964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534" y="-19335"/>
            <a:ext cx="9857917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Hypothesis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4" y="2286662"/>
            <a:ext cx="7376240" cy="11880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500" b="1" dirty="0" smtClean="0"/>
              <a:t>We can use satellite </a:t>
            </a:r>
            <a:r>
              <a:rPr lang="en-US" sz="4500" b="1" dirty="0"/>
              <a:t>night </a:t>
            </a:r>
            <a:r>
              <a:rPr lang="en-US" sz="4500" b="1" dirty="0" smtClean="0"/>
              <a:t>light imagery to measure GDP</a:t>
            </a:r>
          </a:p>
        </p:txBody>
      </p:sp>
    </p:spTree>
    <p:extLst>
      <p:ext uri="{BB962C8B-B14F-4D97-AF65-F5344CB8AC3E}">
        <p14:creationId xmlns:p14="http://schemas.microsoft.com/office/powerpoint/2010/main" val="1106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Methodology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09" y="2205587"/>
            <a:ext cx="1554480" cy="1554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6444" t="56104" r="6444" b="8363"/>
          <a:stretch/>
        </p:blipFill>
        <p:spPr>
          <a:xfrm>
            <a:off x="612472" y="4019568"/>
            <a:ext cx="3308954" cy="155448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1112340"/>
            <a:ext cx="4533899" cy="952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D95F02"/>
                </a:solidFill>
                <a:latin typeface="Calibri"/>
                <a:cs typeface="Calibri"/>
              </a:rPr>
              <a:t>Data</a:t>
            </a:r>
            <a:endParaRPr lang="en-US" sz="3000" b="1" dirty="0">
              <a:solidFill>
                <a:srgbClr val="D95F02"/>
              </a:solidFill>
              <a:latin typeface="Calibri"/>
              <a:cs typeface="Calibri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4159828" y="1828800"/>
            <a:ext cx="439387" cy="378087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33901" y="1112340"/>
            <a:ext cx="4610100" cy="952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D95F02"/>
                </a:solidFill>
                <a:latin typeface="Calibri"/>
                <a:cs typeface="Calibri"/>
              </a:rPr>
              <a:t>Analysis</a:t>
            </a:r>
            <a:endParaRPr lang="en-US" sz="3000" b="1" dirty="0">
              <a:solidFill>
                <a:srgbClr val="D95F02"/>
              </a:solidFill>
              <a:latin typeface="Calibri"/>
              <a:cs typeface="Calibri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53593" y="1615044"/>
            <a:ext cx="4390406" cy="38476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~200 </a:t>
            </a:r>
            <a:r>
              <a:rPr lang="en-US" sz="2500" b="1" dirty="0" smtClean="0">
                <a:latin typeface="Calibri"/>
                <a:cs typeface="Calibri"/>
              </a:rPr>
              <a:t>country-level regressions</a:t>
            </a:r>
          </a:p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400+ city GDP estimates</a:t>
            </a:r>
          </a:p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Comparison to other datasets</a:t>
            </a:r>
          </a:p>
        </p:txBody>
      </p:sp>
    </p:spTree>
    <p:extLst>
      <p:ext uri="{BB962C8B-B14F-4D97-AF65-F5344CB8AC3E}">
        <p14:creationId xmlns:p14="http://schemas.microsoft.com/office/powerpoint/2010/main" val="4730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90" y="1027442"/>
            <a:ext cx="7965132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Country-Level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453651" y="5272454"/>
            <a:ext cx="622998" cy="305839"/>
          </a:xfrm>
          <a:solidFill>
            <a:schemeClr val="bg1"/>
          </a:solidFill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800" b="1" dirty="0" smtClean="0"/>
              <a:t>0.12</a:t>
            </a:r>
            <a:endParaRPr lang="en-US" sz="1800" b="1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992784" y="5272454"/>
            <a:ext cx="622998" cy="3058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/>
              <a:t>0.92</a:t>
            </a:r>
            <a:endParaRPr lang="en-US" sz="18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77490" y="4794314"/>
            <a:ext cx="3491345" cy="478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latin typeface="Calibri"/>
                <a:cs typeface="Calibri"/>
              </a:rPr>
              <a:t>r</a:t>
            </a:r>
            <a:r>
              <a:rPr lang="en-US" sz="3000" b="1" baseline="30000" dirty="0" smtClean="0">
                <a:latin typeface="Calibri"/>
                <a:cs typeface="Calibri"/>
              </a:rPr>
              <a:t>2</a:t>
            </a:r>
            <a:endParaRPr lang="en-US" sz="3000" b="1" baseline="30000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76979" y="5272454"/>
            <a:ext cx="2915805" cy="306861"/>
            <a:chOff x="1450888" y="5261709"/>
            <a:chExt cx="2915805" cy="306861"/>
          </a:xfrm>
        </p:grpSpPr>
        <p:sp>
          <p:nvSpPr>
            <p:cNvPr id="11" name="Rectangle 10"/>
            <p:cNvSpPr/>
            <p:nvPr/>
          </p:nvSpPr>
          <p:spPr>
            <a:xfrm>
              <a:off x="3783466" y="5261710"/>
              <a:ext cx="583227" cy="305839"/>
            </a:xfrm>
            <a:prstGeom prst="rect">
              <a:avLst/>
            </a:prstGeom>
            <a:solidFill>
              <a:srgbClr val="BD0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00239" y="5262730"/>
              <a:ext cx="583227" cy="305839"/>
            </a:xfrm>
            <a:prstGeom prst="rect">
              <a:avLst/>
            </a:prstGeom>
            <a:solidFill>
              <a:srgbClr val="F03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33785" y="5261709"/>
              <a:ext cx="583227" cy="305839"/>
            </a:xfrm>
            <a:prstGeom prst="rect">
              <a:avLst/>
            </a:prstGeom>
            <a:solidFill>
              <a:srgbClr val="FEC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450888" y="5262730"/>
              <a:ext cx="583227" cy="305839"/>
            </a:xfrm>
            <a:prstGeom prst="rect">
              <a:avLst/>
            </a:prstGeom>
            <a:solidFill>
              <a:srgbClr val="FF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17012" y="5262731"/>
              <a:ext cx="583227" cy="305839"/>
            </a:xfrm>
            <a:prstGeom prst="rect">
              <a:avLst/>
            </a:prstGeom>
            <a:solidFill>
              <a:srgbClr val="FD8D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3045328" y="5278841"/>
            <a:ext cx="2947455" cy="2994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</a:t>
            </a:r>
            <a:r>
              <a:rPr lang="en-US" sz="4000" b="1" smtClean="0">
                <a:latin typeface="Calibri"/>
                <a:cs typeface="Calibri"/>
              </a:rPr>
              <a:t>: Syria </a:t>
            </a:r>
            <a:r>
              <a:rPr lang="en-US" sz="4000" b="1" dirty="0" smtClean="0">
                <a:latin typeface="Calibri"/>
                <a:cs typeface="Calibri"/>
              </a:rPr>
              <a:t>Case Study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779" y="1285875"/>
            <a:ext cx="6933526" cy="38862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/>
              <a:t>Emerging </a:t>
            </a:r>
            <a:r>
              <a:rPr lang="en-US" sz="2800" dirty="0" smtClean="0"/>
              <a:t>market that was growing at a rapid rate until civil war began in 2011</a:t>
            </a:r>
          </a:p>
          <a:p>
            <a:pPr marL="0" indent="0" algn="ctr">
              <a:buNone/>
            </a:pPr>
            <a:r>
              <a:rPr lang="en-US" sz="2800" dirty="0" smtClean="0"/>
              <a:t>.</a:t>
            </a:r>
          </a:p>
          <a:p>
            <a:pPr marL="0" indent="0" algn="ctr">
              <a:buNone/>
            </a:pPr>
            <a:r>
              <a:rPr lang="en-US" sz="2800" dirty="0" smtClean="0"/>
              <a:t>.</a:t>
            </a:r>
          </a:p>
          <a:p>
            <a:pPr marL="0" indent="0" algn="ctr">
              <a:buNone/>
            </a:pPr>
            <a:r>
              <a:rPr lang="en-US" sz="2800" dirty="0"/>
              <a:t>.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GDP data unavailable from 2008 onwards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83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00293" y="5148146"/>
            <a:ext cx="910684" cy="524383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noAutofit/>
          </a:bodyPr>
          <a:lstStyle/>
          <a:p>
            <a:endParaRPr lang="en-US" sz="15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751"/>
            <a:ext cx="7620000" cy="5640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877230"/>
            <a:ext cx="7620000" cy="79529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4167" b="1" dirty="0"/>
              <a:t>1992</a:t>
            </a:r>
          </a:p>
        </p:txBody>
      </p:sp>
    </p:spTree>
    <p:extLst>
      <p:ext uri="{BB962C8B-B14F-4D97-AF65-F5344CB8AC3E}">
        <p14:creationId xmlns:p14="http://schemas.microsoft.com/office/powerpoint/2010/main" val="41597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4296</TotalTime>
  <Words>685</Words>
  <Application>Microsoft Macintosh PowerPoint</Application>
  <PresentationFormat>On-screen Show (16:10)</PresentationFormat>
  <Paragraphs>117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Calibri</vt:lpstr>
      <vt:lpstr>Arial</vt:lpstr>
      <vt:lpstr>Black</vt:lpstr>
      <vt:lpstr>Revealing Economic Growth Using Satellite Night Imagery</vt:lpstr>
      <vt:lpstr>Issue: Data gaps in emerging markets</vt:lpstr>
      <vt:lpstr>Issue: Data gaps in emerging markets</vt:lpstr>
      <vt:lpstr>Issue: Data gaps in emerging markets</vt:lpstr>
      <vt:lpstr>Hypothesis</vt:lpstr>
      <vt:lpstr>Methodology</vt:lpstr>
      <vt:lpstr>Results: Country-Level Regressions</vt:lpstr>
      <vt:lpstr>Results: Syria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Issue: Data gaps in emerging markets</vt:lpstr>
      <vt:lpstr>Issue: Data gaps in emerging markets</vt:lpstr>
      <vt:lpstr>Where Do We Go from Here?</vt:lpstr>
      <vt:lpstr>Where Do We Go from Here?</vt:lpstr>
      <vt:lpstr>Where Do We Go from Here?</vt:lpstr>
      <vt:lpstr>Thank You!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Shit</dc:title>
  <dc:creator>Peter Rasmussen</dc:creator>
  <cp:lastModifiedBy>Peter Rasmussen</cp:lastModifiedBy>
  <cp:revision>87</cp:revision>
  <dcterms:created xsi:type="dcterms:W3CDTF">2016-06-17T00:08:47Z</dcterms:created>
  <dcterms:modified xsi:type="dcterms:W3CDTF">2016-06-23T14:42:48Z</dcterms:modified>
</cp:coreProperties>
</file>